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80" r:id="rId3"/>
    <p:sldId id="320" r:id="rId4"/>
    <p:sldId id="311" r:id="rId5"/>
    <p:sldId id="319" r:id="rId6"/>
    <p:sldId id="323" r:id="rId7"/>
    <p:sldId id="283" r:id="rId8"/>
    <p:sldId id="324" r:id="rId9"/>
    <p:sldId id="266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CCFF"/>
    <a:srgbClr val="FFCC00"/>
    <a:srgbClr val="3B95D2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0521B-A1BD-4D12-95B3-6FA8054466B9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9EFCA-6BDF-44B6-B0B4-3AA5DBB6F1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15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DB54-73C4-4FBA-B913-6CAD7807DD09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DB5-C76E-4186-8483-E066B25B8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2166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DB54-73C4-4FBA-B913-6CAD7807DD09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DB5-C76E-4186-8483-E066B25B8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297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DB54-73C4-4FBA-B913-6CAD7807DD09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DB5-C76E-4186-8483-E066B25B8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87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DB54-73C4-4FBA-B913-6CAD7807DD09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DB5-C76E-4186-8483-E066B25B8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7462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DB54-73C4-4FBA-B913-6CAD7807DD09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DB5-C76E-4186-8483-E066B25B8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533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DB54-73C4-4FBA-B913-6CAD7807DD09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DB5-C76E-4186-8483-E066B25B8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0251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DB54-73C4-4FBA-B913-6CAD7807DD09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DB5-C76E-4186-8483-E066B25B8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3347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DB54-73C4-4FBA-B913-6CAD7807DD09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DB5-C76E-4186-8483-E066B25B8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956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DB54-73C4-4FBA-B913-6CAD7807DD09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DB5-C76E-4186-8483-E066B25B8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2926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DB54-73C4-4FBA-B913-6CAD7807DD09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DB5-C76E-4186-8483-E066B25B8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7501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DB54-73C4-4FBA-B913-6CAD7807DD09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DB5-C76E-4186-8483-E066B25B8C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957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Tekststijl van het model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CDB54-73C4-4FBA-B913-6CAD7807DD09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A3DB5-C76E-4186-8483-E066B25B8CCD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926" y="185738"/>
            <a:ext cx="937647" cy="15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30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businessbase.nl/blog/de-kracht-van-een-360-graden-klantbeeld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vak 9"/>
          <p:cNvSpPr txBox="1"/>
          <p:nvPr/>
        </p:nvSpPr>
        <p:spPr>
          <a:xfrm>
            <a:off x="1175624" y="5843956"/>
            <a:ext cx="370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666666"/>
                </a:solidFill>
              </a:rPr>
              <a:t>&lt;Datum&gt;</a:t>
            </a:r>
            <a:endParaRPr lang="nl-NL" dirty="0">
              <a:solidFill>
                <a:srgbClr val="666666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21397" y="4538842"/>
            <a:ext cx="5814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dirty="0" smtClean="0">
                <a:solidFill>
                  <a:srgbClr val="0099CC"/>
                </a:solidFill>
              </a:rPr>
              <a:t>CRM</a:t>
            </a:r>
            <a:endParaRPr lang="nl-NL" sz="4000" dirty="0">
              <a:solidFill>
                <a:srgbClr val="0099CC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17384" y="5216627"/>
            <a:ext cx="5814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/>
              <a:t>Voorbeeld presentatie</a:t>
            </a:r>
            <a:endParaRPr lang="nl-NL" sz="2800" dirty="0"/>
          </a:p>
        </p:txBody>
      </p:sp>
      <p:pic>
        <p:nvPicPr>
          <p:cNvPr id="8" name="Picture 2" descr="Wat is C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666" y="1128828"/>
            <a:ext cx="4724400" cy="454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71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47816" y="296779"/>
            <a:ext cx="54594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rgbClr val="FFCC00"/>
                </a:solidFill>
              </a:rPr>
              <a:t>Agenda</a:t>
            </a:r>
            <a:endParaRPr lang="nl-NL" sz="4400" dirty="0">
              <a:solidFill>
                <a:srgbClr val="FFCC00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1193998" y="2201846"/>
            <a:ext cx="4388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Segoe UI" panose="020B0502040204020203" pitchFamily="34" charset="0"/>
                <a:cs typeface="Segoe UI" panose="020B0502040204020203" pitchFamily="34" charset="0"/>
              </a:rPr>
              <a:t>Wat is CRM?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193998" y="1474021"/>
            <a:ext cx="4388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Segoe UI" panose="020B0502040204020203" pitchFamily="34" charset="0"/>
                <a:cs typeface="Segoe UI" panose="020B0502040204020203" pitchFamily="34" charset="0"/>
              </a:rPr>
              <a:t>Introductie / aanleiding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220096" y="2991091"/>
            <a:ext cx="4388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Segoe UI" panose="020B0502040204020203" pitchFamily="34" charset="0"/>
                <a:cs typeface="Segoe UI" panose="020B0502040204020203" pitchFamily="34" charset="0"/>
              </a:rPr>
              <a:t>Visie op CRM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235050" y="3786938"/>
            <a:ext cx="4388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Segoe UI" panose="020B0502040204020203" pitchFamily="34" charset="0"/>
                <a:cs typeface="Segoe UI" panose="020B0502040204020203" pitchFamily="34" charset="0"/>
              </a:rPr>
              <a:t>Doelstellingen CRM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1193998" y="5377010"/>
            <a:ext cx="4388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Segoe UI" panose="020B0502040204020203" pitchFamily="34" charset="0"/>
                <a:cs typeface="Segoe UI" panose="020B0502040204020203" pitchFamily="34" charset="0"/>
              </a:rPr>
              <a:t>Vragen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71" y="2986479"/>
            <a:ext cx="415984" cy="415984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816" y="4551710"/>
            <a:ext cx="415984" cy="415984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17" y="5292891"/>
            <a:ext cx="506852" cy="53757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20" y="1365704"/>
            <a:ext cx="477649" cy="47764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71" y="2175488"/>
            <a:ext cx="478855" cy="478855"/>
          </a:xfrm>
          <a:prstGeom prst="rect">
            <a:avLst/>
          </a:prstGeom>
        </p:spPr>
      </p:pic>
      <p:sp>
        <p:nvSpPr>
          <p:cNvPr id="16" name="Tekstvak 15"/>
          <p:cNvSpPr txBox="1"/>
          <p:nvPr/>
        </p:nvSpPr>
        <p:spPr>
          <a:xfrm>
            <a:off x="1231032" y="4556950"/>
            <a:ext cx="4388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Segoe UI" panose="020B0502040204020203" pitchFamily="34" charset="0"/>
                <a:cs typeface="Segoe UI" panose="020B0502040204020203" pitchFamily="34" charset="0"/>
              </a:rPr>
              <a:t>Aanpak implementatie CRM</a:t>
            </a:r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16" y="3733781"/>
            <a:ext cx="488330" cy="486611"/>
          </a:xfrm>
          <a:prstGeom prst="rect">
            <a:avLst/>
          </a:prstGeom>
        </p:spPr>
      </p:pic>
      <p:pic>
        <p:nvPicPr>
          <p:cNvPr id="19" name="Picture 2" descr="Wat is CRM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666" y="1128828"/>
            <a:ext cx="4724400" cy="454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05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47816" y="296779"/>
            <a:ext cx="54594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rgbClr val="FFCC00"/>
                </a:solidFill>
              </a:rPr>
              <a:t>Visie CRM</a:t>
            </a:r>
            <a:endParaRPr lang="nl-NL" sz="4400" dirty="0">
              <a:solidFill>
                <a:srgbClr val="FFCC00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347816" y="1425476"/>
            <a:ext cx="545942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cs typeface="Arial" panose="020B0604020202020204" pitchFamily="34" charset="0"/>
              </a:rPr>
              <a:t>&lt;beschrijf hier </a:t>
            </a:r>
            <a:r>
              <a:rPr lang="nl-NL" dirty="0" smtClean="0">
                <a:cs typeface="Arial" panose="020B0604020202020204" pitchFamily="34" charset="0"/>
              </a:rPr>
              <a:t>de visie op CRM van het management &gt;</a:t>
            </a:r>
            <a:endParaRPr lang="nl-NL" dirty="0">
              <a:cs typeface="Arial" panose="020B0604020202020204" pitchFamily="34" charset="0"/>
            </a:endParaRPr>
          </a:p>
          <a:p>
            <a:endParaRPr lang="nl-NL" dirty="0" smtClean="0">
              <a:latin typeface="Open Sans"/>
            </a:endParaRPr>
          </a:p>
          <a:p>
            <a:r>
              <a:rPr lang="nl-NL" dirty="0">
                <a:cs typeface="Arial" panose="020B0604020202020204" pitchFamily="34" charset="0"/>
              </a:rPr>
              <a:t>Voorbeelden: </a:t>
            </a:r>
          </a:p>
          <a:p>
            <a:endParaRPr lang="nl-NL" i="1" dirty="0">
              <a:latin typeface="Open Sans"/>
            </a:endParaRPr>
          </a:p>
          <a:p>
            <a:r>
              <a:rPr lang="nl-NL" i="1" dirty="0" smtClean="0">
                <a:latin typeface="Open Sans"/>
              </a:rPr>
              <a:t>Creëer </a:t>
            </a:r>
            <a:r>
              <a:rPr lang="nl-NL" i="1" dirty="0">
                <a:latin typeface="Open Sans"/>
              </a:rPr>
              <a:t>een centraal systeem </a:t>
            </a:r>
            <a:r>
              <a:rPr lang="nl-NL" i="1" dirty="0" smtClean="0">
                <a:latin typeface="Open Sans"/>
              </a:rPr>
              <a:t>voor: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i="1" dirty="0" smtClean="0">
                <a:latin typeface="Open Sans"/>
              </a:rPr>
              <a:t>een </a:t>
            </a:r>
            <a:r>
              <a:rPr lang="nl-NL" i="1" dirty="0">
                <a:latin typeface="Open Sans"/>
              </a:rPr>
              <a:t>compleet </a:t>
            </a:r>
            <a:r>
              <a:rPr lang="nl-NL" i="1" u="sng" dirty="0">
                <a:latin typeface="Open Sans"/>
                <a:hlinkClick r:id="rId2"/>
              </a:rPr>
              <a:t>360-graden klantbeeld </a:t>
            </a:r>
            <a:endParaRPr lang="nl-NL" i="1" u="sng" dirty="0" smtClean="0">
              <a:latin typeface="Open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i="1" dirty="0" smtClean="0">
                <a:latin typeface="Open Sans"/>
              </a:rPr>
              <a:t>zodat </a:t>
            </a:r>
            <a:r>
              <a:rPr lang="nl-NL" i="1" dirty="0">
                <a:latin typeface="Open Sans"/>
              </a:rPr>
              <a:t>alle medewerkers direct inzicht hebben in de juiste informatie tijdens de omgang met klanten en </a:t>
            </a:r>
            <a:r>
              <a:rPr lang="nl-NL" i="1" dirty="0" err="1">
                <a:latin typeface="Open Sans"/>
              </a:rPr>
              <a:t>prospects</a:t>
            </a:r>
            <a:r>
              <a:rPr lang="nl-NL" i="1" dirty="0">
                <a:latin typeface="Open Sans"/>
              </a:rPr>
              <a:t>. </a:t>
            </a:r>
            <a:endParaRPr lang="nl-NL" i="1" dirty="0" smtClean="0">
              <a:latin typeface="Open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i="1" dirty="0">
              <a:latin typeface="Open Sans"/>
            </a:endParaRPr>
          </a:p>
          <a:p>
            <a:endParaRPr lang="nl-NL" i="1" dirty="0" smtClean="0">
              <a:latin typeface="Open Sans"/>
            </a:endParaRPr>
          </a:p>
          <a:p>
            <a:r>
              <a:rPr lang="nl-NL" i="1" dirty="0" smtClean="0">
                <a:latin typeface="Open Sans"/>
              </a:rPr>
              <a:t>Bouw </a:t>
            </a:r>
            <a:r>
              <a:rPr lang="nl-NL" i="1" dirty="0">
                <a:latin typeface="Open Sans"/>
              </a:rPr>
              <a:t>aan lange termijn klantrelaties </a:t>
            </a:r>
            <a:r>
              <a:rPr lang="nl-NL" i="1" dirty="0" smtClean="0">
                <a:latin typeface="Open Sans"/>
              </a:rPr>
              <a:t>door: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i="1" dirty="0" smtClean="0">
                <a:latin typeface="Open Sans"/>
              </a:rPr>
              <a:t>het </a:t>
            </a:r>
            <a:r>
              <a:rPr lang="nl-NL" i="1" dirty="0">
                <a:latin typeface="Open Sans"/>
              </a:rPr>
              <a:t>creëren van persoonlijke ervaring op alle </a:t>
            </a:r>
            <a:r>
              <a:rPr lang="nl-NL" i="1" dirty="0" smtClean="0">
                <a:latin typeface="Open Sans"/>
              </a:rPr>
              <a:t>contactmomenten,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i="1" dirty="0" smtClean="0">
                <a:latin typeface="Open Sans"/>
              </a:rPr>
              <a:t>tijdig </a:t>
            </a:r>
            <a:r>
              <a:rPr lang="nl-NL" i="1" dirty="0">
                <a:latin typeface="Open Sans"/>
              </a:rPr>
              <a:t>te anticiperen op </a:t>
            </a:r>
            <a:r>
              <a:rPr lang="nl-NL" i="1" dirty="0" smtClean="0">
                <a:latin typeface="Open Sans"/>
              </a:rPr>
              <a:t>klantbehoeftes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i="1" dirty="0" smtClean="0">
                <a:latin typeface="Open Sans"/>
              </a:rPr>
              <a:t>en </a:t>
            </a:r>
            <a:r>
              <a:rPr lang="nl-NL" i="1" dirty="0">
                <a:latin typeface="Open Sans"/>
              </a:rPr>
              <a:t>daardoor aanbiedingen op maat te kunnen doen.</a:t>
            </a:r>
            <a:endParaRPr lang="nl-NL" i="1" dirty="0"/>
          </a:p>
          <a:p>
            <a:endParaRPr lang="nl-NL" dirty="0" smtClean="0">
              <a:cs typeface="Arial" panose="020B0604020202020204" pitchFamily="34" charset="0"/>
            </a:endParaRPr>
          </a:p>
        </p:txBody>
      </p:sp>
      <p:pic>
        <p:nvPicPr>
          <p:cNvPr id="6" name="Picture 2" descr="Wat is CR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666" y="1128828"/>
            <a:ext cx="4724400" cy="454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54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47816" y="296779"/>
            <a:ext cx="54594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rgbClr val="FFCC00"/>
                </a:solidFill>
              </a:rPr>
              <a:t>Wat is CRM?</a:t>
            </a:r>
            <a:endParaRPr lang="nl-NL" sz="4400" dirty="0">
              <a:solidFill>
                <a:srgbClr val="FFCC00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347816" y="1425476"/>
            <a:ext cx="545942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cs typeface="Arial" panose="020B0604020202020204" pitchFamily="34" charset="0"/>
              </a:rPr>
              <a:t>&lt;Geef hier een toelichting op wat CRM is&gt;</a:t>
            </a:r>
          </a:p>
          <a:p>
            <a:endParaRPr lang="nl-NL" dirty="0" smtClean="0">
              <a:cs typeface="Arial" panose="020B0604020202020204" pitchFamily="34" charset="0"/>
            </a:endParaRPr>
          </a:p>
          <a:p>
            <a:r>
              <a:rPr lang="nl-NL" dirty="0" smtClean="0">
                <a:cs typeface="Arial" panose="020B0604020202020204" pitchFamily="34" charset="0"/>
              </a:rPr>
              <a:t>Voorbeelden:</a:t>
            </a:r>
          </a:p>
          <a:p>
            <a:endParaRPr lang="nl-NL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i="1" dirty="0" smtClean="0">
                <a:cs typeface="Arial" panose="020B0604020202020204" pitchFamily="34" charset="0"/>
              </a:rPr>
              <a:t>Customer </a:t>
            </a:r>
            <a:r>
              <a:rPr lang="nl-NL" i="1" dirty="0" err="1">
                <a:cs typeface="Arial" panose="020B0604020202020204" pitchFamily="34" charset="0"/>
              </a:rPr>
              <a:t>R</a:t>
            </a:r>
            <a:r>
              <a:rPr lang="nl-NL" i="1" dirty="0" err="1" smtClean="0">
                <a:cs typeface="Arial" panose="020B0604020202020204" pitchFamily="34" charset="0"/>
              </a:rPr>
              <a:t>elationship</a:t>
            </a:r>
            <a:r>
              <a:rPr lang="nl-NL" i="1" dirty="0" smtClean="0">
                <a:cs typeface="Arial" panose="020B0604020202020204" pitchFamily="34" charset="0"/>
              </a:rPr>
              <a:t> Management oftewel </a:t>
            </a:r>
            <a:r>
              <a:rPr lang="nl-NL" i="1" dirty="0" smtClean="0"/>
              <a:t>het </a:t>
            </a:r>
            <a:r>
              <a:rPr lang="nl-NL" i="1" dirty="0"/>
              <a:t>managen van je relatiebestand</a:t>
            </a:r>
            <a:r>
              <a:rPr lang="nl-NL" i="1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i="1" dirty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i="1" dirty="0" smtClean="0"/>
              <a:t>CRM is </a:t>
            </a:r>
            <a:r>
              <a:rPr lang="nl-NL" i="1" dirty="0"/>
              <a:t>een bedrijfsstrategie. Wanneer je deze strategie toepast stel je mensen centraal, in tegenstelling tot producten of </a:t>
            </a:r>
            <a:r>
              <a:rPr lang="nl-NL" i="1" dirty="0" smtClean="0"/>
              <a:t>diensten.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i="1" dirty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i="1" dirty="0"/>
              <a:t>Door CRM als systeem te gebruiken </a:t>
            </a:r>
            <a:r>
              <a:rPr lang="nl-NL" i="1" dirty="0" smtClean="0"/>
              <a:t>zullen relaties </a:t>
            </a:r>
            <a:r>
              <a:rPr lang="nl-NL" i="1" dirty="0"/>
              <a:t>meer waarde opleveren. Hoe meer informatie je verzamelt hoe gerichter je deze relaties kan bedienen. </a:t>
            </a:r>
            <a:r>
              <a:rPr lang="nl-NL" i="1" dirty="0" smtClean="0"/>
              <a:t>Als </a:t>
            </a:r>
            <a:r>
              <a:rPr lang="nl-NL" i="1" dirty="0"/>
              <a:t>gevolg hiervan zal je merken dat je relaties meer waarde opleveren</a:t>
            </a:r>
            <a:r>
              <a:rPr lang="nl-NL" i="1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i="1" dirty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i="1" dirty="0" smtClean="0"/>
              <a:t>CRM = Gegevens </a:t>
            </a:r>
            <a:r>
              <a:rPr lang="nl-NL" i="1" dirty="0"/>
              <a:t>beschikbaar op één plek</a:t>
            </a:r>
          </a:p>
          <a:p>
            <a:endParaRPr lang="nl-NL" dirty="0" smtClean="0">
              <a:cs typeface="Arial" panose="020B0604020202020204" pitchFamily="34" charset="0"/>
            </a:endParaRPr>
          </a:p>
        </p:txBody>
      </p:sp>
      <p:pic>
        <p:nvPicPr>
          <p:cNvPr id="1026" name="Picture 2" descr="Wat is C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666" y="1128828"/>
            <a:ext cx="4724400" cy="454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99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47816" y="296779"/>
            <a:ext cx="54594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rgbClr val="FFCC00"/>
                </a:solidFill>
              </a:rPr>
              <a:t>Doelstellingen CRM</a:t>
            </a:r>
            <a:endParaRPr lang="nl-NL" sz="4400" dirty="0">
              <a:solidFill>
                <a:srgbClr val="FFCC00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347816" y="1425476"/>
            <a:ext cx="545942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cs typeface="Arial" panose="020B0604020202020204" pitchFamily="34" charset="0"/>
              </a:rPr>
              <a:t>&lt;Geef hier </a:t>
            </a:r>
            <a:r>
              <a:rPr lang="nl-NL" dirty="0" smtClean="0">
                <a:cs typeface="Arial" panose="020B0604020202020204" pitchFamily="34" charset="0"/>
              </a:rPr>
              <a:t>de doelstellingen die je wil bereiken op alle niveaus&gt;</a:t>
            </a:r>
            <a:endParaRPr lang="nl-NL" dirty="0">
              <a:cs typeface="Arial" panose="020B0604020202020204" pitchFamily="34" charset="0"/>
            </a:endParaRPr>
          </a:p>
          <a:p>
            <a:endParaRPr lang="nl-NL" dirty="0">
              <a:cs typeface="Arial" panose="020B0604020202020204" pitchFamily="34" charset="0"/>
            </a:endParaRPr>
          </a:p>
          <a:p>
            <a:r>
              <a:rPr lang="nl-NL" dirty="0">
                <a:cs typeface="Arial" panose="020B0604020202020204" pitchFamily="34" charset="0"/>
              </a:rPr>
              <a:t>Voorbeelden:</a:t>
            </a:r>
          </a:p>
          <a:p>
            <a:pPr fontAlgn="base"/>
            <a:endParaRPr lang="nl-NL" dirty="0" smtClean="0"/>
          </a:p>
          <a:p>
            <a:pPr fontAlgn="base"/>
            <a:r>
              <a:rPr lang="nl-NL" i="1" dirty="0" smtClean="0"/>
              <a:t>Directie doelstellingen: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nl-NL" i="1" dirty="0" smtClean="0"/>
              <a:t>Inzicht in meest waardevolle klanten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nl-NL" i="1" dirty="0" smtClean="0"/>
              <a:t>Bepalen ROI op marketing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nl-NL" i="1" dirty="0" smtClean="0"/>
              <a:t>Verlagen operationele kosten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nl-NL" i="1" dirty="0" smtClean="0"/>
              <a:t>Meten klanttevredenheid</a:t>
            </a:r>
            <a:endParaRPr lang="nl-NL" i="1" dirty="0"/>
          </a:p>
          <a:p>
            <a:pPr fontAlgn="base"/>
            <a:endParaRPr lang="nl-NL" i="1" dirty="0" smtClean="0"/>
          </a:p>
          <a:p>
            <a:pPr fontAlgn="base"/>
            <a:r>
              <a:rPr lang="nl-NL" i="1" dirty="0" smtClean="0"/>
              <a:t>Management doelstellingen: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nl-NL" i="1" dirty="0" smtClean="0"/>
              <a:t>Duidelijker inzicht in salespijplijn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nl-NL" i="1" dirty="0" smtClean="0"/>
              <a:t>Bewaking van de servicelevels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nl-NL" i="1" dirty="0" smtClean="0"/>
              <a:t>Meten van de prestaties - beschikbaarheid van management rapportages</a:t>
            </a:r>
          </a:p>
          <a:p>
            <a:pPr fontAlgn="base"/>
            <a:endParaRPr lang="nl-NL" i="1" dirty="0" smtClean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 smtClean="0">
              <a:cs typeface="Arial" panose="020B0604020202020204" pitchFamily="34" charset="0"/>
            </a:endParaRPr>
          </a:p>
        </p:txBody>
      </p:sp>
      <p:pic>
        <p:nvPicPr>
          <p:cNvPr id="6" name="Picture 2" descr="Wat is C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666" y="1128828"/>
            <a:ext cx="4724400" cy="454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89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47816" y="296779"/>
            <a:ext cx="54594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rgbClr val="FFCC00"/>
                </a:solidFill>
              </a:rPr>
              <a:t>Doelstellingen CRM</a:t>
            </a:r>
            <a:endParaRPr lang="nl-NL" sz="4400" dirty="0">
              <a:solidFill>
                <a:srgbClr val="FFCC00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347816" y="1425476"/>
            <a:ext cx="545942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cs typeface="Arial" panose="020B0604020202020204" pitchFamily="34" charset="0"/>
              </a:rPr>
              <a:t>Voorbeelden (vervolg):</a:t>
            </a:r>
            <a:endParaRPr lang="nl-NL" dirty="0">
              <a:cs typeface="Arial" panose="020B0604020202020204" pitchFamily="34" charset="0"/>
            </a:endParaRPr>
          </a:p>
          <a:p>
            <a:pPr fontAlgn="base"/>
            <a:endParaRPr lang="nl-NL" dirty="0" smtClean="0"/>
          </a:p>
          <a:p>
            <a:pPr fontAlgn="base"/>
            <a:r>
              <a:rPr lang="nl-NL" i="1" dirty="0"/>
              <a:t>Gebruikersdoelstellingen: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nl-NL" i="1" dirty="0"/>
              <a:t>Altijd toegang tot klantinformatie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nl-NL" i="1" dirty="0"/>
              <a:t>360 graden klantbeeld over klanten en </a:t>
            </a:r>
            <a:r>
              <a:rPr lang="nl-NL" i="1" dirty="0" err="1"/>
              <a:t>prospects</a:t>
            </a:r>
            <a:endParaRPr lang="nl-NL" i="1" dirty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nl-NL" i="1" dirty="0"/>
              <a:t>Reductie van administratief werk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nl-NL" i="1" dirty="0"/>
              <a:t>Inzicht in </a:t>
            </a:r>
            <a:r>
              <a:rPr lang="nl-NL" i="1" dirty="0" err="1"/>
              <a:t>to</a:t>
            </a:r>
            <a:r>
              <a:rPr lang="nl-NL" i="1" dirty="0"/>
              <a:t> do’s</a:t>
            </a:r>
          </a:p>
          <a:p>
            <a:pPr fontAlgn="base"/>
            <a:endParaRPr lang="nl-NL" i="1" dirty="0" smtClean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 smtClean="0">
              <a:cs typeface="Arial" panose="020B0604020202020204" pitchFamily="34" charset="0"/>
            </a:endParaRPr>
          </a:p>
        </p:txBody>
      </p:sp>
      <p:pic>
        <p:nvPicPr>
          <p:cNvPr id="6" name="Picture 2" descr="Wat is C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666" y="1128828"/>
            <a:ext cx="4724400" cy="454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2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 13"/>
          <p:cNvSpPr/>
          <p:nvPr/>
        </p:nvSpPr>
        <p:spPr>
          <a:xfrm>
            <a:off x="347816" y="1425476"/>
            <a:ext cx="545942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cs typeface="Arial" panose="020B0604020202020204" pitchFamily="34" charset="0"/>
              </a:rPr>
              <a:t>&lt;licht hier de aanpak toe, incl. het verwachte tijdspad&gt;</a:t>
            </a:r>
          </a:p>
          <a:p>
            <a:endParaRPr lang="nl-NL" dirty="0" smtClean="0">
              <a:cs typeface="Arial" panose="020B0604020202020204" pitchFamily="34" charset="0"/>
            </a:endParaRPr>
          </a:p>
          <a:p>
            <a:r>
              <a:rPr lang="nl-NL" dirty="0" smtClean="0">
                <a:cs typeface="Arial" panose="020B0604020202020204" pitchFamily="34" charset="0"/>
              </a:rPr>
              <a:t>Voorbeelden:</a:t>
            </a:r>
          </a:p>
          <a:p>
            <a:endParaRPr lang="nl-NL" dirty="0" smtClean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i="1" dirty="0" smtClean="0"/>
              <a:t>CRM wordt gefaseerd geïmplementeerd waarbij we de volgende fasen hanteren: </a:t>
            </a:r>
          </a:p>
          <a:p>
            <a:pPr marL="800100" lvl="1" indent="-342900">
              <a:buAutoNum type="arabicPeriod"/>
            </a:pPr>
            <a:r>
              <a:rPr lang="nl-NL" i="1" dirty="0" smtClean="0"/>
              <a:t>Centraal relatiebeheer</a:t>
            </a:r>
          </a:p>
          <a:p>
            <a:pPr marL="800100" lvl="1" indent="-342900">
              <a:buAutoNum type="arabicPeriod"/>
            </a:pPr>
            <a:r>
              <a:rPr lang="nl-NL" i="1" dirty="0" smtClean="0"/>
              <a:t>Verkoopkansen en –offertes </a:t>
            </a:r>
          </a:p>
          <a:p>
            <a:pPr marL="800100" lvl="1" indent="-342900">
              <a:buAutoNum type="arabicPeriod"/>
            </a:pPr>
            <a:r>
              <a:rPr lang="nl-NL" i="1" dirty="0" smtClean="0"/>
              <a:t>Projecten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i="1" dirty="0" smtClean="0">
                <a:cs typeface="Arial" panose="020B0604020202020204" pitchFamily="34" charset="0"/>
              </a:rPr>
              <a:t>Er wordt een projectteam samengesteld om de implementatie uit te voeren. Projectteam onder leiding van een projectmanager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i="1" dirty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i="1" dirty="0" smtClean="0">
                <a:cs typeface="Arial" panose="020B0604020202020204" pitchFamily="34" charset="0"/>
              </a:rPr>
              <a:t>Aantal medewerkers worden gevraagd deel te nemen als </a:t>
            </a:r>
            <a:r>
              <a:rPr lang="nl-NL" i="1" dirty="0" err="1" smtClean="0">
                <a:cs typeface="Arial" panose="020B0604020202020204" pitchFamily="34" charset="0"/>
              </a:rPr>
              <a:t>key</a:t>
            </a:r>
            <a:r>
              <a:rPr lang="nl-NL" i="1" dirty="0" smtClean="0">
                <a:cs typeface="Arial" panose="020B0604020202020204" pitchFamily="34" charset="0"/>
              </a:rPr>
              <a:t>-users om kennis in te brengen en de inrichting te bepalen</a:t>
            </a:r>
            <a:endParaRPr lang="nl-NL" dirty="0" smtClean="0">
              <a:cs typeface="Arial" panose="020B0604020202020204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47816" y="296779"/>
            <a:ext cx="91730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rgbClr val="FFCC00"/>
                </a:solidFill>
              </a:rPr>
              <a:t>Aanpak implementatie</a:t>
            </a:r>
            <a:endParaRPr lang="nl-NL" sz="4400" dirty="0">
              <a:solidFill>
                <a:srgbClr val="FFCC00"/>
              </a:solidFill>
            </a:endParaRPr>
          </a:p>
        </p:txBody>
      </p:sp>
      <p:pic>
        <p:nvPicPr>
          <p:cNvPr id="5" name="Picture 2" descr="Wat is C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666" y="1128828"/>
            <a:ext cx="4724400" cy="454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57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 13"/>
          <p:cNvSpPr/>
          <p:nvPr/>
        </p:nvSpPr>
        <p:spPr>
          <a:xfrm>
            <a:off x="347816" y="1425476"/>
            <a:ext cx="561984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cs typeface="Arial" panose="020B0604020202020204" pitchFamily="34" charset="0"/>
              </a:rPr>
              <a:t>Voorbeelden (vervolg):</a:t>
            </a:r>
          </a:p>
          <a:p>
            <a:endParaRPr lang="nl-NL" dirty="0" smtClean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i="1" dirty="0" smtClean="0"/>
              <a:t>Bestaande relatiegegevens worden geïmporteerd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i="1" dirty="0" smtClean="0"/>
              <a:t>Planning:</a:t>
            </a:r>
          </a:p>
          <a:p>
            <a:pPr marL="800100" lvl="1" indent="-342900">
              <a:buAutoNum type="arabicPeriod"/>
            </a:pPr>
            <a:r>
              <a:rPr lang="nl-NL" i="1" dirty="0" smtClean="0"/>
              <a:t>Centraal relatiebeheer – over 1 maand live</a:t>
            </a:r>
          </a:p>
          <a:p>
            <a:pPr marL="800100" lvl="1" indent="-342900">
              <a:buAutoNum type="arabicPeriod"/>
            </a:pPr>
            <a:r>
              <a:rPr lang="nl-NL" i="1" dirty="0" smtClean="0"/>
              <a:t>Verkoopkansen en –offertes  - maand na fase 1</a:t>
            </a:r>
          </a:p>
          <a:p>
            <a:pPr marL="800100" lvl="1" indent="-342900">
              <a:buAutoNum type="arabicPeriod"/>
            </a:pPr>
            <a:r>
              <a:rPr lang="nl-NL" i="1" dirty="0" smtClean="0"/>
              <a:t>Projecten – maand na fase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i="1" dirty="0" smtClean="0">
                <a:cs typeface="Arial" panose="020B0604020202020204" pitchFamily="34" charset="0"/>
              </a:rPr>
              <a:t>Na implementatie dient iedereen te werken volgens de nieuwe werkwijze. Oude systemen mogen niet meer worden gebruikt 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347816" y="296779"/>
            <a:ext cx="91730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rgbClr val="FFCC00"/>
                </a:solidFill>
              </a:rPr>
              <a:t>Aanpak implementatie</a:t>
            </a:r>
            <a:endParaRPr lang="nl-NL" sz="4400" dirty="0">
              <a:solidFill>
                <a:srgbClr val="FFCC00"/>
              </a:solidFill>
            </a:endParaRPr>
          </a:p>
        </p:txBody>
      </p:sp>
      <p:pic>
        <p:nvPicPr>
          <p:cNvPr id="5" name="Picture 2" descr="Wat is C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666" y="1128828"/>
            <a:ext cx="4724400" cy="454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85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663" y="1201392"/>
            <a:ext cx="3548515" cy="3930662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84335" cy="6828112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379622" y="2335726"/>
            <a:ext cx="3705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 smtClean="0">
                <a:solidFill>
                  <a:srgbClr val="FFCC00"/>
                </a:solidFill>
              </a:rPr>
              <a:t>Vragen?</a:t>
            </a:r>
            <a:endParaRPr lang="nl-NL" sz="48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21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angepast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.potx" id="{FE923A3F-C5FC-4F11-98A8-4F72C9E4AC22}" vid="{F735AACF-D4B1-4A5C-9054-F536CBD2E253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Presentatie_PerfectView_Sjabloon</Template>
  <TotalTime>7202</TotalTime>
  <Words>346</Words>
  <Application>Microsoft Office PowerPoint</Application>
  <PresentationFormat>Breedbeeld</PresentationFormat>
  <Paragraphs>86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Open Sans</vt:lpstr>
      <vt:lpstr>Segoe UI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Ingrid Peters</dc:creator>
  <cp:lastModifiedBy>Ingrid Peters</cp:lastModifiedBy>
  <cp:revision>188</cp:revision>
  <dcterms:created xsi:type="dcterms:W3CDTF">2018-01-22T09:15:33Z</dcterms:created>
  <dcterms:modified xsi:type="dcterms:W3CDTF">2019-04-18T13:53:43Z</dcterms:modified>
</cp:coreProperties>
</file>